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9"/>
  </p:notesMasterIdLst>
  <p:sldIdLst>
    <p:sldId id="260" r:id="rId5"/>
    <p:sldId id="257"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1" d="100"/>
          <a:sy n="61" d="100"/>
        </p:scale>
        <p:origin x="1086"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8/2/2019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dirty="0"/>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t>8/2/2019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8/2/2019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8/2/2019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t>8/2/2019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t>8/2/2019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t>8/2/2019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8/2/2019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8/2/2019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8/2/2019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8/2/2019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A92FE9-DB05-4D0D-AF5A-BE8664B9FF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53D9B26A-5143-49A7-BA98-D871D5BD719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652CD06E-EB43-4697-A9C1-290232C3BAD6}"/>
              </a:ext>
            </a:extLst>
          </p:cNvPr>
          <p:cNvSpPr>
            <a:spLocks noGrp="1"/>
          </p:cNvSpPr>
          <p:nvPr>
            <p:ph type="ctrTitle"/>
          </p:nvPr>
        </p:nvSpPr>
        <p:spPr>
          <a:xfrm>
            <a:off x="1018190" y="924232"/>
            <a:ext cx="8174971" cy="3285866"/>
          </a:xfrm>
        </p:spPr>
        <p:txBody>
          <a:bodyPr>
            <a:normAutofit/>
          </a:bodyPr>
          <a:lstStyle/>
          <a:p>
            <a:pPr algn="l"/>
            <a:r>
              <a:rPr lang="en-US" sz="6200" dirty="0" smtClean="0"/>
              <a:t>AAOS</a:t>
            </a:r>
            <a:endParaRPr lang="en-US" sz="6200" dirty="0"/>
          </a:p>
        </p:txBody>
      </p:sp>
      <p:sp>
        <p:nvSpPr>
          <p:cNvPr id="3" name="Subtitle 2">
            <a:extLst>
              <a:ext uri="{FF2B5EF4-FFF2-40B4-BE49-F238E27FC236}">
                <a16:creationId xmlns:a16="http://schemas.microsoft.com/office/drawing/2014/main" id="{1FBBDE4E-FFA3-44D5-BA0B-7575E2214B7C}"/>
              </a:ext>
            </a:extLst>
          </p:cNvPr>
          <p:cNvSpPr>
            <a:spLocks noGrp="1"/>
          </p:cNvSpPr>
          <p:nvPr>
            <p:ph type="subTitle" idx="1"/>
          </p:nvPr>
        </p:nvSpPr>
        <p:spPr>
          <a:xfrm>
            <a:off x="1018190" y="4210098"/>
            <a:ext cx="7178070" cy="863348"/>
          </a:xfrm>
        </p:spPr>
        <p:txBody>
          <a:bodyPr>
            <a:normAutofit/>
          </a:bodyPr>
          <a:lstStyle/>
          <a:p>
            <a:pPr algn="l"/>
            <a:r>
              <a:rPr lang="en-US" dirty="0" smtClean="0"/>
              <a:t>Automated Academic Organization System</a:t>
            </a:r>
            <a:endParaRPr lang="en-US" dirty="0"/>
          </a:p>
        </p:txBody>
      </p:sp>
    </p:spTree>
    <p:extLst>
      <p:ext uri="{BB962C8B-B14F-4D97-AF65-F5344CB8AC3E}">
        <p14:creationId xmlns:p14="http://schemas.microsoft.com/office/powerpoint/2010/main" val="38844669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Use-cases-1</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84313" y="2671835"/>
            <a:ext cx="4894262" cy="311453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07175" y="2711503"/>
            <a:ext cx="4895850" cy="3035194"/>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3084167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42876" y="466404"/>
            <a:ext cx="10018713" cy="1752599"/>
          </a:xfrm>
        </p:spPr>
        <p:txBody>
          <a:bodyPr>
            <a:normAutofit/>
          </a:bodyPr>
          <a:lstStyle/>
          <a:p>
            <a:pPr algn="l"/>
            <a:r>
              <a:rPr lang="en-US" dirty="0" smtClean="0"/>
              <a:t>Use-cases-2</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51338" y="3002212"/>
            <a:ext cx="5527237" cy="2771121"/>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07174" y="3326525"/>
            <a:ext cx="5383517" cy="2175642"/>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38055983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Use-cases-3</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866" y="2705434"/>
            <a:ext cx="7137543" cy="3490415"/>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5494308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Syste</a:t>
            </a:r>
            <a:r>
              <a:rPr lang="en-US" dirty="0" smtClean="0"/>
              <a:t>m Architecture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4312" y="2231945"/>
            <a:ext cx="9173178" cy="4342276"/>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14665097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Initial Class Diagram</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6263" y="2231945"/>
            <a:ext cx="6432330" cy="4342276"/>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20511956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Final Class Diagram-1</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5710" y="2231945"/>
            <a:ext cx="5092261" cy="4342276"/>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339933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Final Class Diagram-2</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2890" y="2438399"/>
            <a:ext cx="6189879" cy="3986051"/>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22908056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Final Class Diagram-3</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3158" y="1418897"/>
            <a:ext cx="10515632" cy="5092261"/>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4066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Final Class Diagram-4</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5380" y="1418897"/>
            <a:ext cx="9049406" cy="5092261"/>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2534461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Final Class Diagram-5</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077" y="1418897"/>
            <a:ext cx="9125882" cy="5092261"/>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3863100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smtClean="0"/>
              <a:t>Introduction</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7243603" cy="2719193"/>
          </a:xfrm>
        </p:spPr>
        <p:txBody>
          <a:bodyPr anchor="t">
            <a:normAutofit fontScale="92500" lnSpcReduction="10000"/>
          </a:bodyPr>
          <a:lstStyle/>
          <a:p>
            <a:pPr algn="just"/>
            <a:r>
              <a:rPr lang="en-US" b="1" dirty="0"/>
              <a:t>Automated Academic Organization System (AAOS) </a:t>
            </a:r>
            <a:r>
              <a:rPr lang="en-US" dirty="0"/>
              <a:t>is the automated information system featured collectively with content management system, automated data-driven systems and data-analysis </a:t>
            </a:r>
            <a:r>
              <a:rPr lang="en-US" dirty="0" smtClean="0"/>
              <a:t>system.</a:t>
            </a:r>
          </a:p>
          <a:p>
            <a:pPr algn="just"/>
            <a:r>
              <a:rPr lang="en-US" dirty="0" smtClean="0"/>
              <a:t>This </a:t>
            </a:r>
            <a:r>
              <a:rPr lang="en-US" dirty="0"/>
              <a:t>information system is useful for every academic institutions as it provides centralized information of all the stakeholders and helps in decision making from appropriate </a:t>
            </a:r>
            <a:r>
              <a:rPr lang="en-US" dirty="0" smtClean="0"/>
              <a:t>visualization </a:t>
            </a:r>
            <a:r>
              <a:rPr lang="en-US" dirty="0"/>
              <a:t>of institutions’ data.</a:t>
            </a:r>
          </a:p>
        </p:txBody>
      </p:sp>
    </p:spTree>
    <p:extLst>
      <p:ext uri="{BB962C8B-B14F-4D97-AF65-F5344CB8AC3E}">
        <p14:creationId xmlns:p14="http://schemas.microsoft.com/office/powerpoint/2010/main" val="9906845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Final Class Diagram-6</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077" y="1418897"/>
            <a:ext cx="8968226" cy="5092261"/>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30341443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Academic Data Flow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9290" y="1914025"/>
            <a:ext cx="9772338" cy="4281824"/>
          </a:xfrm>
        </p:spPr>
      </p:pic>
    </p:spTree>
    <p:extLst>
      <p:ext uri="{BB962C8B-B14F-4D97-AF65-F5344CB8AC3E}">
        <p14:creationId xmlns:p14="http://schemas.microsoft.com/office/powerpoint/2010/main" val="3647107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Organization Data Flow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834" y="1357890"/>
            <a:ext cx="10162955" cy="4995613"/>
          </a:xfrm>
        </p:spPr>
      </p:pic>
    </p:spTree>
    <p:extLst>
      <p:ext uri="{BB962C8B-B14F-4D97-AF65-F5344CB8AC3E}">
        <p14:creationId xmlns:p14="http://schemas.microsoft.com/office/powerpoint/2010/main" val="945375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User Profile Data Flow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834" y="1836419"/>
            <a:ext cx="10162955" cy="4359430"/>
          </a:xfrm>
        </p:spPr>
      </p:pic>
    </p:spTree>
    <p:extLst>
      <p:ext uri="{BB962C8B-B14F-4D97-AF65-F5344CB8AC3E}">
        <p14:creationId xmlns:p14="http://schemas.microsoft.com/office/powerpoint/2010/main" val="34720338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User Profile Data Flow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834" y="1836419"/>
            <a:ext cx="10162955" cy="4359430"/>
          </a:xfrm>
        </p:spPr>
      </p:pic>
    </p:spTree>
    <p:extLst>
      <p:ext uri="{BB962C8B-B14F-4D97-AF65-F5344CB8AC3E}">
        <p14:creationId xmlns:p14="http://schemas.microsoft.com/office/powerpoint/2010/main" val="3546407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User Login Activity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0041" y="1523376"/>
            <a:ext cx="6026044" cy="4672473"/>
          </a:xfrm>
        </p:spPr>
      </p:pic>
    </p:spTree>
    <p:extLst>
      <p:ext uri="{BB962C8B-B14F-4D97-AF65-F5344CB8AC3E}">
        <p14:creationId xmlns:p14="http://schemas.microsoft.com/office/powerpoint/2010/main" val="15545525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User Profile Management Activity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4276" y="1523376"/>
            <a:ext cx="5454869" cy="5043265"/>
          </a:xfrm>
        </p:spPr>
      </p:pic>
    </p:spTree>
    <p:extLst>
      <p:ext uri="{BB962C8B-B14F-4D97-AF65-F5344CB8AC3E}">
        <p14:creationId xmlns:p14="http://schemas.microsoft.com/office/powerpoint/2010/main" val="34239462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Academic Operation Activity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4366" y="2049517"/>
            <a:ext cx="7086204" cy="4020207"/>
          </a:xfrm>
        </p:spPr>
      </p:pic>
    </p:spTree>
    <p:extLst>
      <p:ext uri="{BB962C8B-B14F-4D97-AF65-F5344CB8AC3E}">
        <p14:creationId xmlns:p14="http://schemas.microsoft.com/office/powerpoint/2010/main" val="11366921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Student CMS Activity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8282" y="1466193"/>
            <a:ext cx="5965815" cy="5057525"/>
          </a:xfrm>
        </p:spPr>
      </p:pic>
    </p:spTree>
    <p:extLst>
      <p:ext uri="{BB962C8B-B14F-4D97-AF65-F5344CB8AC3E}">
        <p14:creationId xmlns:p14="http://schemas.microsoft.com/office/powerpoint/2010/main" val="32491011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Login Sequence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9159" y="1245476"/>
            <a:ext cx="7851227" cy="5424345"/>
          </a:xfrm>
        </p:spPr>
      </p:pic>
    </p:spTree>
    <p:extLst>
      <p:ext uri="{BB962C8B-B14F-4D97-AF65-F5344CB8AC3E}">
        <p14:creationId xmlns:p14="http://schemas.microsoft.com/office/powerpoint/2010/main" val="5193248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smtClean="0"/>
              <a:t>Overview of the project</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7243603" cy="2719193"/>
          </a:xfrm>
        </p:spPr>
        <p:txBody>
          <a:bodyPr anchor="t">
            <a:normAutofit/>
          </a:bodyPr>
          <a:lstStyle/>
          <a:p>
            <a:pPr algn="just"/>
            <a:r>
              <a:rPr lang="en-US" dirty="0"/>
              <a:t>This complete system is designed to address the traditional problems in an educational institution. The three major parts of the system are content management system, automated information system and data-analysis system.</a:t>
            </a:r>
          </a:p>
        </p:txBody>
      </p:sp>
    </p:spTree>
    <p:extLst>
      <p:ext uri="{BB962C8B-B14F-4D97-AF65-F5344CB8AC3E}">
        <p14:creationId xmlns:p14="http://schemas.microsoft.com/office/powerpoint/2010/main" val="32712417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User Sequence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7172" y="1245476"/>
            <a:ext cx="6999890" cy="5424345"/>
          </a:xfrm>
        </p:spPr>
      </p:pic>
    </p:spTree>
    <p:extLst>
      <p:ext uri="{BB962C8B-B14F-4D97-AF65-F5344CB8AC3E}">
        <p14:creationId xmlns:p14="http://schemas.microsoft.com/office/powerpoint/2010/main" val="28969050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Student Sequence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7923" y="1891862"/>
            <a:ext cx="8196392" cy="4130566"/>
          </a:xfrm>
        </p:spPr>
      </p:pic>
    </p:spTree>
    <p:extLst>
      <p:ext uri="{BB962C8B-B14F-4D97-AF65-F5344CB8AC3E}">
        <p14:creationId xmlns:p14="http://schemas.microsoft.com/office/powerpoint/2010/main" val="32454394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Faculty Sequence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29" y="1891861"/>
            <a:ext cx="8596426" cy="4344573"/>
          </a:xfrm>
        </p:spPr>
      </p:pic>
    </p:spTree>
    <p:extLst>
      <p:ext uri="{BB962C8B-B14F-4D97-AF65-F5344CB8AC3E}">
        <p14:creationId xmlns:p14="http://schemas.microsoft.com/office/powerpoint/2010/main" val="18276475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500077" y="212835"/>
            <a:ext cx="10018713" cy="1032641"/>
          </a:xfrm>
        </p:spPr>
        <p:txBody>
          <a:bodyPr>
            <a:normAutofit/>
          </a:bodyPr>
          <a:lstStyle/>
          <a:p>
            <a:pPr algn="l"/>
            <a:r>
              <a:rPr lang="en-US" dirty="0" smtClean="0"/>
              <a:t>Entity Relationship Diagram</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815" y="1283080"/>
            <a:ext cx="7362496" cy="5086189"/>
          </a:xfrm>
        </p:spPr>
      </p:pic>
    </p:spTree>
    <p:extLst>
      <p:ext uri="{BB962C8B-B14F-4D97-AF65-F5344CB8AC3E}">
        <p14:creationId xmlns:p14="http://schemas.microsoft.com/office/powerpoint/2010/main" val="1434699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User Interface Modelling-1</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0712" y="2666999"/>
            <a:ext cx="5407874" cy="2866697"/>
          </a:xfrm>
        </p:spPr>
      </p:pic>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07175" y="2667000"/>
            <a:ext cx="5394746" cy="2859738"/>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1567654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User Interface Modelling-2</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5228" y="2666999"/>
            <a:ext cx="4729787" cy="3741017"/>
          </a:xfrm>
        </p:spPr>
      </p:pic>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43868" y="2666999"/>
            <a:ext cx="5622615" cy="3619416"/>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18690683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User Interface Modelling-3</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5228" y="2666999"/>
            <a:ext cx="4729787" cy="3619416"/>
          </a:xfrm>
        </p:spPr>
      </p:pic>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43868" y="2666999"/>
            <a:ext cx="5622614" cy="3619416"/>
          </a:xfrm>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6658395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Few Code Snippets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4310" y="2114050"/>
            <a:ext cx="9236241" cy="4264865"/>
          </a:xfrm>
          <a:effectLst>
            <a:softEdge rad="0"/>
          </a:effectLst>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27636298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Few Code Snippets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6097" y="2114050"/>
            <a:ext cx="7756634" cy="4264865"/>
          </a:xfrm>
          <a:effectLst>
            <a:softEdge rad="0"/>
          </a:effectLst>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42802007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Few Code Snippets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6096" y="2667000"/>
            <a:ext cx="9199357" cy="3213538"/>
          </a:xfrm>
          <a:effectLst>
            <a:softEdge rad="0"/>
          </a:effectLst>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35191514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smtClean="0"/>
              <a:t>Justification of the project</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7243603" cy="2719193"/>
          </a:xfrm>
        </p:spPr>
        <p:txBody>
          <a:bodyPr anchor="t">
            <a:normAutofit lnSpcReduction="10000"/>
          </a:bodyPr>
          <a:lstStyle/>
          <a:p>
            <a:pPr algn="just"/>
            <a:r>
              <a:rPr lang="en-US" dirty="0"/>
              <a:t>This software provides digital features for all the stakeholders including the business stakeholders, academic staffs, pupils in the educational </a:t>
            </a:r>
            <a:r>
              <a:rPr lang="en-US" dirty="0" smtClean="0"/>
              <a:t>institutions.</a:t>
            </a:r>
          </a:p>
          <a:p>
            <a:pPr algn="just"/>
            <a:r>
              <a:rPr lang="en-US" dirty="0" smtClean="0"/>
              <a:t>This </a:t>
            </a:r>
            <a:r>
              <a:rPr lang="en-US" dirty="0"/>
              <a:t>information system will appropriately centralize the voluminous data of the educational institution by using the digital technology instead of traditional method.</a:t>
            </a:r>
          </a:p>
        </p:txBody>
      </p:sp>
    </p:spTree>
    <p:extLst>
      <p:ext uri="{BB962C8B-B14F-4D97-AF65-F5344CB8AC3E}">
        <p14:creationId xmlns:p14="http://schemas.microsoft.com/office/powerpoint/2010/main" val="9257491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Few Code Snippets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4312" y="2036253"/>
            <a:ext cx="8715978" cy="4159596"/>
          </a:xfrm>
          <a:effectLst>
            <a:softEdge rad="0"/>
          </a:effectLst>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16613205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Few Testing Snippets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7225" y="2036253"/>
            <a:ext cx="8634642" cy="4396078"/>
          </a:xfrm>
          <a:effectLst>
            <a:softEdge rad="0"/>
          </a:effectLst>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33309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Few Testing Snippets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7986" y="2036253"/>
            <a:ext cx="8576442" cy="4396078"/>
          </a:xfrm>
          <a:effectLst>
            <a:softEdge rad="0"/>
          </a:effectLst>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17352069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Few Testing Snippets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4567" y="2036253"/>
            <a:ext cx="7979220" cy="4396078"/>
          </a:xfrm>
          <a:effectLst>
            <a:softEdge rad="0"/>
          </a:effectLst>
        </p:spPr>
      </p:pic>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4190056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Future Works</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
        <p:nvSpPr>
          <p:cNvPr id="3" name="Content Placeholder 2"/>
          <p:cNvSpPr>
            <a:spLocks noGrp="1"/>
          </p:cNvSpPr>
          <p:nvPr>
            <p:ph idx="1"/>
          </p:nvPr>
        </p:nvSpPr>
        <p:spPr>
          <a:xfrm>
            <a:off x="1484310" y="2666999"/>
            <a:ext cx="10018713" cy="3339663"/>
          </a:xfrm>
        </p:spPr>
        <p:txBody>
          <a:bodyPr>
            <a:normAutofit fontScale="92500" lnSpcReduction="20000"/>
          </a:bodyPr>
          <a:lstStyle/>
          <a:p>
            <a:pPr lvl="0" algn="just"/>
            <a:r>
              <a:rPr lang="en-US" dirty="0"/>
              <a:t>Intensive testing must be performed by testing it in real scenario of the educational organization.</a:t>
            </a:r>
          </a:p>
          <a:p>
            <a:pPr lvl="0" algn="just"/>
            <a:r>
              <a:rPr lang="en-US" dirty="0"/>
              <a:t>Additional appropriate charts and graphs must be integrated.</a:t>
            </a:r>
          </a:p>
          <a:p>
            <a:pPr lvl="0" algn="just"/>
            <a:r>
              <a:rPr lang="en-US" dirty="0"/>
              <a:t>Separate transaction module must be created and integrated, and should replace the current one which is very simple.</a:t>
            </a:r>
          </a:p>
          <a:p>
            <a:pPr lvl="0" algn="just"/>
            <a:r>
              <a:rPr lang="en-US" dirty="0"/>
              <a:t>Notification must be real-time and should be build using web-sockets instead of asynchronous request and response.</a:t>
            </a:r>
          </a:p>
          <a:p>
            <a:pPr algn="just"/>
            <a:r>
              <a:rPr lang="en-US" dirty="0" smtClean="0"/>
              <a:t>Exceptions should not be shown to the user, instead proper exception handling must be done.</a:t>
            </a:r>
            <a:endParaRPr lang="en-US" dirty="0"/>
          </a:p>
        </p:txBody>
      </p:sp>
    </p:spTree>
    <p:extLst>
      <p:ext uri="{BB962C8B-B14F-4D97-AF65-F5344CB8AC3E}">
        <p14:creationId xmlns:p14="http://schemas.microsoft.com/office/powerpoint/2010/main" val="33572155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Limitations</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
        <p:nvSpPr>
          <p:cNvPr id="3" name="Content Placeholder 2"/>
          <p:cNvSpPr>
            <a:spLocks noGrp="1"/>
          </p:cNvSpPr>
          <p:nvPr>
            <p:ph idx="1"/>
          </p:nvPr>
        </p:nvSpPr>
        <p:spPr>
          <a:xfrm>
            <a:off x="1484310" y="2666999"/>
            <a:ext cx="10018713" cy="3339663"/>
          </a:xfrm>
        </p:spPr>
        <p:txBody>
          <a:bodyPr>
            <a:normAutofit/>
          </a:bodyPr>
          <a:lstStyle/>
          <a:p>
            <a:pPr lvl="0"/>
            <a:r>
              <a:rPr lang="en-US" dirty="0"/>
              <a:t>Use of JSP in spite of emergence of front-end technologies such as Angular framework makes the program to consume more resources because the complete webpage must be reserved by the server when a request is made.</a:t>
            </a:r>
          </a:p>
          <a:p>
            <a:r>
              <a:rPr lang="en-US" dirty="0"/>
              <a:t>The form templates are not dynamic and this may result in additional work when specific requirement of particular organization is required to </a:t>
            </a:r>
            <a:r>
              <a:rPr lang="en-US" dirty="0" smtClean="0"/>
              <a:t>meet.</a:t>
            </a:r>
            <a:endParaRPr lang="en-US" dirty="0"/>
          </a:p>
        </p:txBody>
      </p:sp>
    </p:spTree>
    <p:extLst>
      <p:ext uri="{BB962C8B-B14F-4D97-AF65-F5344CB8AC3E}">
        <p14:creationId xmlns:p14="http://schemas.microsoft.com/office/powerpoint/2010/main" val="39746054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p:txBody>
          <a:bodyPr>
            <a:normAutofit/>
          </a:bodyPr>
          <a:lstStyle/>
          <a:p>
            <a:pPr algn="l"/>
            <a:r>
              <a:rPr lang="en-US" dirty="0" smtClean="0"/>
              <a:t>Risk Management</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122" y="2667000"/>
            <a:ext cx="9195506" cy="3213537"/>
          </a:xfrm>
        </p:spPr>
      </p:pic>
    </p:spTree>
    <p:extLst>
      <p:ext uri="{BB962C8B-B14F-4D97-AF65-F5344CB8AC3E}">
        <p14:creationId xmlns:p14="http://schemas.microsoft.com/office/powerpoint/2010/main" val="1653823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484311" y="249623"/>
            <a:ext cx="10018713" cy="1043149"/>
          </a:xfrm>
        </p:spPr>
        <p:txBody>
          <a:bodyPr>
            <a:normAutofit/>
          </a:bodyPr>
          <a:lstStyle/>
          <a:p>
            <a:pPr algn="l"/>
            <a:r>
              <a:rPr lang="en-US" dirty="0" smtClean="0"/>
              <a:t>Risk Management</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4310" y="1718441"/>
            <a:ext cx="9705773" cy="4882453"/>
          </a:xfrm>
        </p:spPr>
      </p:pic>
    </p:spTree>
    <p:extLst>
      <p:ext uri="{BB962C8B-B14F-4D97-AF65-F5344CB8AC3E}">
        <p14:creationId xmlns:p14="http://schemas.microsoft.com/office/powerpoint/2010/main" val="25009647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484311" y="249623"/>
            <a:ext cx="10018713" cy="1043149"/>
          </a:xfrm>
        </p:spPr>
        <p:txBody>
          <a:bodyPr>
            <a:normAutofit/>
          </a:bodyPr>
          <a:lstStyle/>
          <a:p>
            <a:pPr algn="l"/>
            <a:r>
              <a:rPr lang="en-US" dirty="0" smtClean="0"/>
              <a:t>Configuration Management</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8966" y="2175641"/>
            <a:ext cx="5979600" cy="4425253"/>
          </a:xfrm>
        </p:spPr>
      </p:pic>
      <p:sp>
        <p:nvSpPr>
          <p:cNvPr id="3" name="TextBox 2"/>
          <p:cNvSpPr txBox="1"/>
          <p:nvPr/>
        </p:nvSpPr>
        <p:spPr>
          <a:xfrm>
            <a:off x="1702675" y="1292772"/>
            <a:ext cx="6132787" cy="369332"/>
          </a:xfrm>
          <a:prstGeom prst="rect">
            <a:avLst/>
          </a:prstGeom>
          <a:noFill/>
        </p:spPr>
        <p:txBody>
          <a:bodyPr wrap="square" rtlCol="0">
            <a:spAutoFit/>
          </a:bodyPr>
          <a:lstStyle/>
          <a:p>
            <a:r>
              <a:rPr lang="en-US" dirty="0" smtClean="0"/>
              <a:t>Project repository: https://github.com/elwyncrestha/aaos</a:t>
            </a:r>
            <a:endParaRPr lang="en-US" dirty="0"/>
          </a:p>
        </p:txBody>
      </p:sp>
    </p:spTree>
    <p:extLst>
      <p:ext uri="{BB962C8B-B14F-4D97-AF65-F5344CB8AC3E}">
        <p14:creationId xmlns:p14="http://schemas.microsoft.com/office/powerpoint/2010/main" val="35449326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484311" y="249623"/>
            <a:ext cx="10018713" cy="1043149"/>
          </a:xfrm>
        </p:spPr>
        <p:txBody>
          <a:bodyPr>
            <a:normAutofit/>
          </a:bodyPr>
          <a:lstStyle/>
          <a:p>
            <a:pPr algn="l"/>
            <a:r>
              <a:rPr lang="en-US" dirty="0" smtClean="0"/>
              <a:t>Configuration Management</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4111" y="1243271"/>
            <a:ext cx="6763406" cy="5357623"/>
          </a:xfrm>
        </p:spPr>
      </p:pic>
    </p:spTree>
    <p:extLst>
      <p:ext uri="{BB962C8B-B14F-4D97-AF65-F5344CB8AC3E}">
        <p14:creationId xmlns:p14="http://schemas.microsoft.com/office/powerpoint/2010/main" val="24923125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smtClean="0"/>
              <a:t>Aims and Objectives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7243603" cy="3528849"/>
          </a:xfrm>
        </p:spPr>
        <p:txBody>
          <a:bodyPr anchor="t">
            <a:normAutofit fontScale="92500"/>
          </a:bodyPr>
          <a:lstStyle/>
          <a:p>
            <a:pPr algn="just"/>
            <a:r>
              <a:rPr lang="en-US" dirty="0"/>
              <a:t>A centralized and robust information system that can manage the educational sectors and provide convenient way to perform </a:t>
            </a:r>
            <a:r>
              <a:rPr lang="en-US" dirty="0" smtClean="0"/>
              <a:t>transactions.</a:t>
            </a:r>
          </a:p>
          <a:p>
            <a:pPr lvl="0" algn="just"/>
            <a:r>
              <a:rPr lang="en-US" dirty="0"/>
              <a:t>Computerize the transactions in an educational institution.</a:t>
            </a:r>
          </a:p>
          <a:p>
            <a:pPr lvl="0" algn="just"/>
            <a:r>
              <a:rPr lang="en-US" dirty="0"/>
              <a:t>Visually represent the information of different sectors in an organization.</a:t>
            </a:r>
          </a:p>
          <a:p>
            <a:pPr lvl="0" algn="just"/>
            <a:r>
              <a:rPr lang="en-US" dirty="0"/>
              <a:t>Automate trivial activities related to a particular transaction or activity.</a:t>
            </a:r>
          </a:p>
          <a:p>
            <a:pPr algn="just"/>
            <a:endParaRPr lang="en-US" dirty="0"/>
          </a:p>
        </p:txBody>
      </p:sp>
    </p:spTree>
    <p:extLst>
      <p:ext uri="{BB962C8B-B14F-4D97-AF65-F5344CB8AC3E}">
        <p14:creationId xmlns:p14="http://schemas.microsoft.com/office/powerpoint/2010/main" val="34123338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484311" y="249623"/>
            <a:ext cx="10018713" cy="1043149"/>
          </a:xfrm>
        </p:spPr>
        <p:txBody>
          <a:bodyPr>
            <a:normAutofit/>
          </a:bodyPr>
          <a:lstStyle/>
          <a:p>
            <a:pPr algn="l"/>
            <a:r>
              <a:rPr lang="en-US" dirty="0" smtClean="0"/>
              <a:t>Configuration Management</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669" y="1243271"/>
            <a:ext cx="5990897" cy="5357623"/>
          </a:xfrm>
        </p:spPr>
      </p:pic>
    </p:spTree>
    <p:extLst>
      <p:ext uri="{BB962C8B-B14F-4D97-AF65-F5344CB8AC3E}">
        <p14:creationId xmlns:p14="http://schemas.microsoft.com/office/powerpoint/2010/main" val="1323294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484311" y="249623"/>
            <a:ext cx="10018713" cy="1043149"/>
          </a:xfrm>
        </p:spPr>
        <p:txBody>
          <a:bodyPr>
            <a:normAutofit/>
          </a:bodyPr>
          <a:lstStyle/>
          <a:p>
            <a:pPr algn="l"/>
            <a:r>
              <a:rPr lang="en-US" dirty="0" smtClean="0"/>
              <a:t>Gantt Chart</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8305" y="1702676"/>
            <a:ext cx="9073874" cy="4536936"/>
          </a:xfrm>
        </p:spPr>
      </p:pic>
    </p:spTree>
    <p:extLst>
      <p:ext uri="{BB962C8B-B14F-4D97-AF65-F5344CB8AC3E}">
        <p14:creationId xmlns:p14="http://schemas.microsoft.com/office/powerpoint/2010/main" val="11575046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484311" y="249623"/>
            <a:ext cx="10018713" cy="1043149"/>
          </a:xfrm>
        </p:spPr>
        <p:txBody>
          <a:bodyPr>
            <a:normAutofit/>
          </a:bodyPr>
          <a:lstStyle/>
          <a:p>
            <a:pPr algn="l"/>
            <a:r>
              <a:rPr lang="en-US" dirty="0" smtClean="0"/>
              <a:t>Gantt Chart</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8305" y="1813034"/>
            <a:ext cx="10251846" cy="4130566"/>
          </a:xfrm>
        </p:spPr>
      </p:pic>
    </p:spTree>
    <p:extLst>
      <p:ext uri="{BB962C8B-B14F-4D97-AF65-F5344CB8AC3E}">
        <p14:creationId xmlns:p14="http://schemas.microsoft.com/office/powerpoint/2010/main" val="877622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484311" y="249623"/>
            <a:ext cx="10018713" cy="1043149"/>
          </a:xfrm>
        </p:spPr>
        <p:txBody>
          <a:bodyPr>
            <a:normAutofit/>
          </a:bodyPr>
          <a:lstStyle/>
          <a:p>
            <a:pPr algn="l"/>
            <a:r>
              <a:rPr lang="en-US" dirty="0" smtClean="0"/>
              <a:t>Gantt Chart</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8305" y="1765737"/>
            <a:ext cx="10251846" cy="4004441"/>
          </a:xfrm>
        </p:spPr>
      </p:pic>
    </p:spTree>
    <p:extLst>
      <p:ext uri="{BB962C8B-B14F-4D97-AF65-F5344CB8AC3E}">
        <p14:creationId xmlns:p14="http://schemas.microsoft.com/office/powerpoint/2010/main" val="19879471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484311" y="249623"/>
            <a:ext cx="10018713" cy="1043149"/>
          </a:xfrm>
        </p:spPr>
        <p:txBody>
          <a:bodyPr>
            <a:normAutofit/>
          </a:bodyPr>
          <a:lstStyle/>
          <a:p>
            <a:pPr algn="l"/>
            <a:r>
              <a:rPr lang="en-US" dirty="0" smtClean="0"/>
              <a:t>Conclusion</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554373" y="2667000"/>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
        <p:nvSpPr>
          <p:cNvPr id="3" name="Content Placeholder 2"/>
          <p:cNvSpPr>
            <a:spLocks noGrp="1"/>
          </p:cNvSpPr>
          <p:nvPr>
            <p:ph idx="1"/>
          </p:nvPr>
        </p:nvSpPr>
        <p:spPr>
          <a:xfrm>
            <a:off x="1484310" y="2144111"/>
            <a:ext cx="10018713" cy="3647090"/>
          </a:xfrm>
        </p:spPr>
        <p:txBody>
          <a:bodyPr>
            <a:normAutofit lnSpcReduction="10000"/>
          </a:bodyPr>
          <a:lstStyle/>
          <a:p>
            <a:pPr algn="just"/>
            <a:r>
              <a:rPr lang="en-US" dirty="0"/>
              <a:t>The proposed system has been developed with detail implementation of all the software development methodology. All the project features have been developed as per the proposed objectives of the project. The system has been analyzed using OOA Modellings where its application provided the functional and non-functional requirements. Moreover, the system specification has been mentioned for the configuration of the software. </a:t>
            </a:r>
            <a:r>
              <a:rPr lang="en-US" dirty="0" smtClean="0"/>
              <a:t>Hence</a:t>
            </a:r>
            <a:r>
              <a:rPr lang="en-US" dirty="0"/>
              <a:t>, with the appropriate implementation of all software development methodologies, this project has been developed completely meeting all the functional and non-functional requirements mentioned in the requirement specification. This project is applicable in an educational institution.</a:t>
            </a:r>
            <a:endParaRPr lang="en-US" dirty="0"/>
          </a:p>
        </p:txBody>
      </p:sp>
    </p:spTree>
    <p:extLst>
      <p:ext uri="{BB962C8B-B14F-4D97-AF65-F5344CB8AC3E}">
        <p14:creationId xmlns:p14="http://schemas.microsoft.com/office/powerpoint/2010/main" val="20772933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smtClean="0"/>
              <a:t>Analysis Methodology</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7243603" cy="3528849"/>
          </a:xfrm>
        </p:spPr>
        <p:txBody>
          <a:bodyPr anchor="t">
            <a:normAutofit fontScale="92500" lnSpcReduction="10000"/>
          </a:bodyPr>
          <a:lstStyle/>
          <a:p>
            <a:pPr algn="just"/>
            <a:r>
              <a:rPr lang="en-US" dirty="0"/>
              <a:t>The preferred analysis methodology is </a:t>
            </a:r>
            <a:r>
              <a:rPr lang="en-US" b="1" dirty="0"/>
              <a:t>Object Oriented Analysis (OOA</a:t>
            </a:r>
            <a:r>
              <a:rPr lang="en-US" b="1" dirty="0" smtClean="0"/>
              <a:t>)</a:t>
            </a:r>
          </a:p>
          <a:p>
            <a:pPr algn="just"/>
            <a:r>
              <a:rPr lang="en-US" dirty="0" smtClean="0"/>
              <a:t>In </a:t>
            </a:r>
            <a:r>
              <a:rPr lang="en-US" dirty="0"/>
              <a:t>OOA requirements are organized as objects. It integrates all the process and </a:t>
            </a:r>
            <a:r>
              <a:rPr lang="en-US" dirty="0" smtClean="0"/>
              <a:t>data.</a:t>
            </a:r>
          </a:p>
          <a:p>
            <a:pPr algn="just"/>
            <a:r>
              <a:rPr lang="en-US" dirty="0"/>
              <a:t>The common models used in OOA are: Use cases, Object </a:t>
            </a:r>
            <a:r>
              <a:rPr lang="en-US" dirty="0" smtClean="0"/>
              <a:t>models.</a:t>
            </a:r>
          </a:p>
          <a:p>
            <a:pPr algn="just"/>
            <a:r>
              <a:rPr lang="en-US" dirty="0"/>
              <a:t>OOA Modellings</a:t>
            </a:r>
          </a:p>
          <a:p>
            <a:pPr lvl="1" algn="just"/>
            <a:r>
              <a:rPr lang="en-US" dirty="0"/>
              <a:t>Static Modelling</a:t>
            </a:r>
          </a:p>
          <a:p>
            <a:pPr lvl="1" algn="just"/>
            <a:r>
              <a:rPr lang="en-US" dirty="0"/>
              <a:t>Dynamic / Functional </a:t>
            </a:r>
            <a:r>
              <a:rPr lang="en-US" dirty="0" smtClean="0"/>
              <a:t>Modelling</a:t>
            </a:r>
            <a:endParaRPr lang="en-US" dirty="0"/>
          </a:p>
        </p:txBody>
      </p:sp>
    </p:spTree>
    <p:extLst>
      <p:ext uri="{BB962C8B-B14F-4D97-AF65-F5344CB8AC3E}">
        <p14:creationId xmlns:p14="http://schemas.microsoft.com/office/powerpoint/2010/main" val="20717119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smtClean="0"/>
              <a:t>Functional Requirements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3648403" cy="3528849"/>
          </a:xfrm>
        </p:spPr>
        <p:txBody>
          <a:bodyPr anchor="t">
            <a:normAutofit fontScale="70000" lnSpcReduction="20000"/>
          </a:bodyPr>
          <a:lstStyle/>
          <a:p>
            <a:r>
              <a:rPr lang="en-US" dirty="0"/>
              <a:t>User </a:t>
            </a:r>
            <a:r>
              <a:rPr lang="en-US" dirty="0" smtClean="0"/>
              <a:t>Registration</a:t>
            </a:r>
          </a:p>
          <a:p>
            <a:r>
              <a:rPr lang="en-US" dirty="0"/>
              <a:t>User Login and </a:t>
            </a:r>
            <a:r>
              <a:rPr lang="en-US" dirty="0" smtClean="0"/>
              <a:t>Authentication</a:t>
            </a:r>
          </a:p>
          <a:p>
            <a:r>
              <a:rPr lang="en-US" dirty="0"/>
              <a:t>Organization’s details </a:t>
            </a:r>
            <a:r>
              <a:rPr lang="en-US" dirty="0" smtClean="0"/>
              <a:t>Entry</a:t>
            </a:r>
          </a:p>
          <a:p>
            <a:r>
              <a:rPr lang="en-US" dirty="0"/>
              <a:t>Organization’s detail </a:t>
            </a:r>
            <a:r>
              <a:rPr lang="en-US" dirty="0" smtClean="0"/>
              <a:t>Update</a:t>
            </a:r>
          </a:p>
          <a:p>
            <a:r>
              <a:rPr lang="en-US" dirty="0"/>
              <a:t>View Organization’s </a:t>
            </a:r>
            <a:r>
              <a:rPr lang="en-US" dirty="0" smtClean="0"/>
              <a:t>details</a:t>
            </a:r>
          </a:p>
          <a:p>
            <a:r>
              <a:rPr lang="en-US" dirty="0"/>
              <a:t>Organization details </a:t>
            </a:r>
            <a:r>
              <a:rPr lang="en-US" dirty="0" smtClean="0"/>
              <a:t>Deletion</a:t>
            </a:r>
          </a:p>
          <a:p>
            <a:r>
              <a:rPr lang="en-US" dirty="0"/>
              <a:t>Student’s </a:t>
            </a:r>
            <a:r>
              <a:rPr lang="en-US" dirty="0" smtClean="0"/>
              <a:t>CMS</a:t>
            </a:r>
          </a:p>
          <a:p>
            <a:r>
              <a:rPr lang="en-US" dirty="0"/>
              <a:t>Academic Detail </a:t>
            </a:r>
            <a:r>
              <a:rPr lang="en-US" dirty="0" smtClean="0"/>
              <a:t>CMS</a:t>
            </a:r>
          </a:p>
          <a:p>
            <a:r>
              <a:rPr lang="en-US" dirty="0"/>
              <a:t>Data </a:t>
            </a:r>
            <a:r>
              <a:rPr lang="en-US" dirty="0" smtClean="0"/>
              <a:t>Validation</a:t>
            </a:r>
          </a:p>
          <a:p>
            <a:r>
              <a:rPr lang="en-US" dirty="0"/>
              <a:t>Centralized Student Information</a:t>
            </a:r>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487369" y="2662236"/>
            <a:ext cx="3648403" cy="3528849"/>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a:t>Access </a:t>
            </a:r>
            <a:r>
              <a:rPr lang="en-US" dirty="0" smtClean="0"/>
              <a:t>Control</a:t>
            </a:r>
          </a:p>
          <a:p>
            <a:r>
              <a:rPr lang="en-US" dirty="0"/>
              <a:t>Tabular </a:t>
            </a:r>
            <a:r>
              <a:rPr lang="en-US" dirty="0" smtClean="0"/>
              <a:t>Representation</a:t>
            </a:r>
          </a:p>
          <a:p>
            <a:r>
              <a:rPr lang="en-US" dirty="0"/>
              <a:t>Student’s </a:t>
            </a:r>
            <a:r>
              <a:rPr lang="en-US" dirty="0" smtClean="0"/>
              <a:t>analysis</a:t>
            </a:r>
          </a:p>
          <a:p>
            <a:r>
              <a:rPr lang="en-US" dirty="0"/>
              <a:t>Student Report </a:t>
            </a:r>
            <a:r>
              <a:rPr lang="en-US" dirty="0" smtClean="0"/>
              <a:t>Generation</a:t>
            </a:r>
          </a:p>
          <a:p>
            <a:r>
              <a:rPr lang="en-US" dirty="0"/>
              <a:t>Exam and Lecture </a:t>
            </a:r>
            <a:r>
              <a:rPr lang="en-US" dirty="0" smtClean="0"/>
              <a:t>notices</a:t>
            </a:r>
          </a:p>
          <a:p>
            <a:r>
              <a:rPr lang="en-US" dirty="0" smtClean="0"/>
              <a:t>E-invoices</a:t>
            </a:r>
          </a:p>
          <a:p>
            <a:r>
              <a:rPr lang="en-US" dirty="0"/>
              <a:t>Multiple </a:t>
            </a:r>
            <a:r>
              <a:rPr lang="en-US" dirty="0" smtClean="0"/>
              <a:t>Sessions</a:t>
            </a:r>
          </a:p>
          <a:p>
            <a:r>
              <a:rPr lang="en-US" dirty="0"/>
              <a:t>Session </a:t>
            </a:r>
            <a:r>
              <a:rPr lang="en-US" dirty="0" smtClean="0"/>
              <a:t>Management</a:t>
            </a:r>
          </a:p>
          <a:p>
            <a:r>
              <a:rPr lang="en-US" dirty="0"/>
              <a:t>Intuitive UI</a:t>
            </a:r>
            <a:endParaRPr lang="en-US" dirty="0"/>
          </a:p>
        </p:txBody>
      </p:sp>
    </p:spTree>
    <p:extLst>
      <p:ext uri="{BB962C8B-B14F-4D97-AF65-F5344CB8AC3E}">
        <p14:creationId xmlns:p14="http://schemas.microsoft.com/office/powerpoint/2010/main" val="5839938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smtClean="0"/>
              <a:t>Non-functional Requirements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3648403" cy="3528849"/>
          </a:xfrm>
        </p:spPr>
        <p:txBody>
          <a:bodyPr anchor="t">
            <a:normAutofit/>
          </a:bodyPr>
          <a:lstStyle/>
          <a:p>
            <a:r>
              <a:rPr lang="en-US" dirty="0"/>
              <a:t>Access </a:t>
            </a:r>
            <a:r>
              <a:rPr lang="en-US" dirty="0" smtClean="0"/>
              <a:t>Security</a:t>
            </a:r>
          </a:p>
          <a:p>
            <a:r>
              <a:rPr lang="en-US" dirty="0" smtClean="0"/>
              <a:t>Integrity</a:t>
            </a:r>
          </a:p>
          <a:p>
            <a:r>
              <a:rPr lang="en-US" dirty="0" smtClean="0"/>
              <a:t>Flexibility</a:t>
            </a:r>
          </a:p>
          <a:p>
            <a:r>
              <a:rPr lang="en-US" dirty="0" smtClean="0"/>
              <a:t>Portability</a:t>
            </a:r>
          </a:p>
          <a:p>
            <a:r>
              <a:rPr lang="en-US" dirty="0" smtClean="0"/>
              <a:t>Reliability</a:t>
            </a:r>
          </a:p>
          <a:p>
            <a:r>
              <a:rPr lang="en-US" dirty="0" smtClean="0"/>
              <a:t>Maintainability</a:t>
            </a:r>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487369" y="2662236"/>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sp>
        <p:nvSpPr>
          <p:cNvPr id="13" name="Content Placeholder 2">
            <a:extLst>
              <a:ext uri="{FF2B5EF4-FFF2-40B4-BE49-F238E27FC236}">
                <a16:creationId xmlns:a16="http://schemas.microsoft.com/office/drawing/2014/main" id="{60DFF4FA-F598-4962-B6AB-31A8BE724E52}"/>
              </a:ext>
            </a:extLst>
          </p:cNvPr>
          <p:cNvSpPr txBox="1">
            <a:spLocks/>
          </p:cNvSpPr>
          <p:nvPr/>
        </p:nvSpPr>
        <p:spPr>
          <a:xfrm>
            <a:off x="3970638" y="2697163"/>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dirty="0" smtClean="0"/>
              <a:t>Scalability</a:t>
            </a:r>
          </a:p>
          <a:p>
            <a:r>
              <a:rPr lang="en-US" dirty="0" smtClean="0"/>
              <a:t>Availability</a:t>
            </a:r>
          </a:p>
          <a:p>
            <a:r>
              <a:rPr lang="en-US" dirty="0" smtClean="0"/>
              <a:t>Confidentiality</a:t>
            </a:r>
          </a:p>
          <a:p>
            <a:r>
              <a:rPr lang="en-US" dirty="0" smtClean="0"/>
              <a:t>Usability</a:t>
            </a:r>
          </a:p>
          <a:p>
            <a:r>
              <a:rPr lang="en-US" dirty="0" smtClean="0"/>
              <a:t>Efficiency</a:t>
            </a:r>
          </a:p>
          <a:p>
            <a:r>
              <a:rPr lang="en-US" dirty="0"/>
              <a:t>Interoperability</a:t>
            </a:r>
            <a:endParaRPr lang="en-US" dirty="0" smtClean="0"/>
          </a:p>
        </p:txBody>
      </p:sp>
    </p:spTree>
    <p:extLst>
      <p:ext uri="{BB962C8B-B14F-4D97-AF65-F5344CB8AC3E}">
        <p14:creationId xmlns:p14="http://schemas.microsoft.com/office/powerpoint/2010/main" val="34913066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err="1" smtClean="0"/>
              <a:t>MoSCoW</a:t>
            </a:r>
            <a:r>
              <a:rPr lang="en-US" dirty="0" smtClean="0"/>
              <a:t> Prioritization</a:t>
            </a:r>
            <a:endParaRPr lang="en-US" dirty="0"/>
          </a:p>
        </p:txBody>
      </p:sp>
      <p:sp>
        <p:nvSpPr>
          <p:cNvPr id="12" name="Content Placeholder 2">
            <a:extLst>
              <a:ext uri="{FF2B5EF4-FFF2-40B4-BE49-F238E27FC236}">
                <a16:creationId xmlns:a16="http://schemas.microsoft.com/office/drawing/2014/main" id="{60DFF4FA-F598-4962-B6AB-31A8BE724E52}"/>
              </a:ext>
            </a:extLst>
          </p:cNvPr>
          <p:cNvSpPr txBox="1">
            <a:spLocks/>
          </p:cNvSpPr>
          <p:nvPr/>
        </p:nvSpPr>
        <p:spPr>
          <a:xfrm>
            <a:off x="4487369" y="2662236"/>
            <a:ext cx="3648403" cy="35288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8191" y="2238703"/>
            <a:ext cx="10396043" cy="4414345"/>
          </a:xfrm>
        </p:spPr>
      </p:pic>
    </p:spTree>
    <p:extLst>
      <p:ext uri="{BB962C8B-B14F-4D97-AF65-F5344CB8AC3E}">
        <p14:creationId xmlns:p14="http://schemas.microsoft.com/office/powerpoint/2010/main" val="8949261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023227-530E-4024-91EF-312A851A758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3315AA3-EAE3-44ED-8368-BAC2FFFB4817}">
  <ds:schemaRefs>
    <ds:schemaRef ds:uri="http://schemas.microsoft.com/sharepoint/v3/contenttype/forms"/>
  </ds:schemaRefs>
</ds:datastoreItem>
</file>

<file path=customXml/itemProps3.xml><?xml version="1.0" encoding="utf-8"?>
<ds:datastoreItem xmlns:ds="http://schemas.openxmlformats.org/officeDocument/2006/customXml" ds:itemID="{627C19A7-3107-4CB2-BD0D-F7C79BE02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Parallax design</Template>
  <TotalTime>0</TotalTime>
  <Words>699</Words>
  <Application>Microsoft Office PowerPoint</Application>
  <PresentationFormat>Widescreen</PresentationFormat>
  <Paragraphs>110</Paragraphs>
  <Slides>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Corbel</vt:lpstr>
      <vt:lpstr>Parallax</vt:lpstr>
      <vt:lpstr>AAOS</vt:lpstr>
      <vt:lpstr>Introduction</vt:lpstr>
      <vt:lpstr>Overview of the project</vt:lpstr>
      <vt:lpstr>Justification of the project</vt:lpstr>
      <vt:lpstr>Aims and Objectives</vt:lpstr>
      <vt:lpstr>Analysis Methodology</vt:lpstr>
      <vt:lpstr>Functional Requirements</vt:lpstr>
      <vt:lpstr>Non-functional Requirements</vt:lpstr>
      <vt:lpstr>MoSCoW Prioritization</vt:lpstr>
      <vt:lpstr>Use-cases-1</vt:lpstr>
      <vt:lpstr>Use-cases-2</vt:lpstr>
      <vt:lpstr>Use-cases-3</vt:lpstr>
      <vt:lpstr>System Architecture</vt:lpstr>
      <vt:lpstr>Initial Class Diagram</vt:lpstr>
      <vt:lpstr>Final Class Diagram-1</vt:lpstr>
      <vt:lpstr>Final Class Diagram-2</vt:lpstr>
      <vt:lpstr>Final Class Diagram-3</vt:lpstr>
      <vt:lpstr>Final Class Diagram-4</vt:lpstr>
      <vt:lpstr>Final Class Diagram-5</vt:lpstr>
      <vt:lpstr>Final Class Diagram-6</vt:lpstr>
      <vt:lpstr>Academic Data Flow Diagram</vt:lpstr>
      <vt:lpstr>Organization Data Flow Diagram</vt:lpstr>
      <vt:lpstr>User Profile Data Flow Diagram</vt:lpstr>
      <vt:lpstr>User Profile Data Flow Diagram</vt:lpstr>
      <vt:lpstr>User Login Activity Diagram</vt:lpstr>
      <vt:lpstr>User Profile Management Activity Diagram</vt:lpstr>
      <vt:lpstr>Academic Operation Activity Diagram</vt:lpstr>
      <vt:lpstr>Student CMS Activity Diagram</vt:lpstr>
      <vt:lpstr>Login Sequence Diagram</vt:lpstr>
      <vt:lpstr>User Sequence Diagram</vt:lpstr>
      <vt:lpstr>Student Sequence Diagram</vt:lpstr>
      <vt:lpstr>Faculty Sequence Diagram</vt:lpstr>
      <vt:lpstr>Entity Relationship Diagram</vt:lpstr>
      <vt:lpstr>User Interface Modelling-1</vt:lpstr>
      <vt:lpstr>User Interface Modelling-2</vt:lpstr>
      <vt:lpstr>User Interface Modelling-3</vt:lpstr>
      <vt:lpstr>Few Code Snippets</vt:lpstr>
      <vt:lpstr>Few Code Snippets</vt:lpstr>
      <vt:lpstr>Few Code Snippets</vt:lpstr>
      <vt:lpstr>Few Code Snippets</vt:lpstr>
      <vt:lpstr>Few Testing Snippets</vt:lpstr>
      <vt:lpstr>Few Testing Snippets</vt:lpstr>
      <vt:lpstr>Few Testing Snippets</vt:lpstr>
      <vt:lpstr>Future Works</vt:lpstr>
      <vt:lpstr>Limitations</vt:lpstr>
      <vt:lpstr>Risk Management</vt:lpstr>
      <vt:lpstr>Risk Management</vt:lpstr>
      <vt:lpstr>Configuration Management</vt:lpstr>
      <vt:lpstr>Configuration Management</vt:lpstr>
      <vt:lpstr>Configuration Management</vt:lpstr>
      <vt:lpstr>Gantt Chart</vt:lpstr>
      <vt:lpstr>Gantt Chart</vt:lpstr>
      <vt:lpstr>Gantt Chart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2019-08-02T17:25:57Z</dcterms:created>
  <dcterms:modified xsi:type="dcterms:W3CDTF">2019-08-03T04:28:33Z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